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33" r:id="rId18"/>
    <p:sldId id="303" r:id="rId19"/>
    <p:sldId id="334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xmlns="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xmlns="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xmlns="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xmlns="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-594" y="-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 err="1" smtClean="0">
                <a:solidFill>
                  <a:schemeClr val="bg2"/>
                </a:solidFill>
                <a:latin typeface="Times New Roman" pitchFamily="18" charset="0"/>
                <a:ea typeface="SF Pro" pitchFamily="2" charset="0"/>
                <a:cs typeface="Times New Roman" pitchFamily="18" charset="0"/>
              </a:rPr>
              <a:t>Noman</a:t>
            </a:r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  <a:ea typeface="SF Pro" pitchFamily="2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latin typeface="Times New Roman" pitchFamily="18" charset="0"/>
                <a:ea typeface="SF Pro" pitchFamily="2" charset="0"/>
                <a:cs typeface="Times New Roman" pitchFamily="18" charset="0"/>
              </a:rPr>
              <a:t>Shaikh</a:t>
            </a:r>
            <a:endParaRPr lang="en-US" b="1" dirty="0">
              <a:solidFill>
                <a:schemeClr val="bg2"/>
              </a:solidFill>
              <a:latin typeface="Times New Roman" pitchFamily="18" charset="0"/>
              <a:ea typeface="SF Pro" pitchFamily="2" charset="0"/>
              <a:cs typeface="Times New Roman" pitchFamily="18" charset="0"/>
            </a:endParaRPr>
          </a:p>
          <a:p>
            <a:r>
              <a:rPr lang="en-US" b="1" dirty="0" smtClean="0">
                <a:solidFill>
                  <a:schemeClr val="bg2"/>
                </a:solidFill>
                <a:latin typeface="Times New Roman" pitchFamily="18" charset="0"/>
                <a:ea typeface="SF Pro" pitchFamily="2" charset="0"/>
                <a:cs typeface="Times New Roman" pitchFamily="18" charset="0"/>
              </a:rPr>
              <a:t>28-06-25</a:t>
            </a:r>
            <a:endParaRPr lang="en-US" b="1" dirty="0">
              <a:solidFill>
                <a:schemeClr val="bg2"/>
              </a:solidFill>
              <a:latin typeface="Times New Roman" pitchFamily="18" charset="0"/>
              <a:ea typeface="SF Pro" pitchFamily="2" charset="0"/>
              <a:cs typeface="Times New Roman" pitchFamily="18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Wrangling &amp; Formatting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Data Exploration with Pandas and </a:t>
            </a:r>
            <a:r>
              <a:rPr lang="en-US" sz="2400" b="1" dirty="0" err="1"/>
              <a:t>NumPy</a:t>
            </a:r>
            <a:endParaRPr lang="en-US" sz="2400" b="1" dirty="0"/>
          </a:p>
          <a:p>
            <a:r>
              <a:rPr lang="en-US" sz="2400" dirty="0"/>
              <a:t>We utilized functions from the </a:t>
            </a:r>
            <a:r>
              <a:rPr lang="en-US" sz="2400" b="1" dirty="0"/>
              <a:t>Pandas</a:t>
            </a:r>
            <a:r>
              <a:rPr lang="en-US" sz="2400" dirty="0"/>
              <a:t> and </a:t>
            </a:r>
            <a:r>
              <a:rPr lang="en-US" sz="2400" b="1" dirty="0" err="1"/>
              <a:t>NumPy</a:t>
            </a:r>
            <a:r>
              <a:rPr lang="en-US" sz="2400" dirty="0"/>
              <a:t> libraries to perform basic exploratory data analysis. Key insights derived include: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number of launches per launch site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frequency of each orbit type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count and distribution of mission outcomes</a:t>
            </a:r>
            <a:endParaRPr lang="en-US" sz="2400" dirty="0"/>
          </a:p>
          <a:p>
            <a:r>
              <a:rPr lang="en-US" sz="2400" dirty="0"/>
              <a:t>These operations helped us understand the structure and composition of the dataset before applying more complex analysis.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Data Querying with SQL</a:t>
            </a:r>
          </a:p>
          <a:p>
            <a:r>
              <a:rPr lang="en-US" sz="2400" dirty="0"/>
              <a:t>To answer specific analytical questions, we used </a:t>
            </a:r>
            <a:r>
              <a:rPr lang="en-US" sz="2400" b="1" dirty="0"/>
              <a:t>SQL queries</a:t>
            </a:r>
            <a:r>
              <a:rPr lang="en-US" sz="2400" dirty="0"/>
              <a:t> on the dataset. Some of the queries included:</a:t>
            </a:r>
          </a:p>
          <a:p>
            <a:r>
              <a:rPr lang="en-US" sz="2400" dirty="0"/>
              <a:t>Retrieving the </a:t>
            </a:r>
            <a:r>
              <a:rPr lang="en-US" sz="2400" b="1" dirty="0"/>
              <a:t>unique names of launch sites</a:t>
            </a:r>
            <a:r>
              <a:rPr lang="en-US" sz="2400" dirty="0"/>
              <a:t> used in the missions</a:t>
            </a:r>
          </a:p>
          <a:p>
            <a:r>
              <a:rPr lang="en-US" sz="2400" dirty="0"/>
              <a:t>Calculating the </a:t>
            </a:r>
            <a:r>
              <a:rPr lang="en-US" sz="2400" b="1" dirty="0"/>
              <a:t>total payload mass</a:t>
            </a:r>
            <a:r>
              <a:rPr lang="en-US" sz="2400" dirty="0"/>
              <a:t> carried by boosters launched under </a:t>
            </a:r>
            <a:r>
              <a:rPr lang="en-US" sz="2400" b="1" dirty="0"/>
              <a:t>NASA's CRS program</a:t>
            </a:r>
            <a:endParaRPr lang="en-US" sz="2400" dirty="0"/>
          </a:p>
          <a:p>
            <a:r>
              <a:rPr lang="en-US" sz="2400" dirty="0"/>
              <a:t>Determining the </a:t>
            </a:r>
            <a:r>
              <a:rPr lang="en-US" sz="2400" b="1" dirty="0"/>
              <a:t>average payload mass</a:t>
            </a:r>
            <a:r>
              <a:rPr lang="en-US" sz="2400" dirty="0"/>
              <a:t> delivered by </a:t>
            </a:r>
            <a:r>
              <a:rPr lang="en-US" sz="2400" b="1" dirty="0"/>
              <a:t>booster version F9 v1.1</a:t>
            </a:r>
            <a:endParaRPr lang="en-US" sz="2400" dirty="0"/>
          </a:p>
          <a:p>
            <a:r>
              <a:rPr lang="en-US" sz="2400" dirty="0"/>
              <a:t>These queries provided deeper insights into the dataset and helped support feature selection for our machine learning models.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875054"/>
            <a:ext cx="5427133" cy="12681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MY" sz="3400" dirty="0"/>
              <a:t>All launch sites on map</a:t>
            </a:r>
            <a:endParaRPr lang="en-US" sz="4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82882-1B98-1946-906E-F4D0D393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1372799"/>
            <a:ext cx="4000500" cy="2044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0550" y="3878699"/>
            <a:ext cx="566677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succeeded launches and failed launches for each site on </a:t>
            </a:r>
            <a:r>
              <a:rPr lang="en-US" sz="2400" b="1" dirty="0" smtClean="0"/>
              <a:t>map</a:t>
            </a:r>
          </a:p>
          <a:p>
            <a:r>
              <a:rPr lang="en-US" sz="2000" b="1" dirty="0" smtClean="0"/>
              <a:t>If </a:t>
            </a:r>
            <a:r>
              <a:rPr lang="en-US" sz="2000" b="1" dirty="0"/>
              <a:t>we zoom in on one of the launch site, we can see green and red tags. Each green tag represents a successful launch while each red tag represents a failed launch</a:t>
            </a:r>
            <a:r>
              <a:rPr lang="en-MY" b="1" dirty="0"/>
              <a:t/>
            </a:r>
            <a:br>
              <a:rPr lang="en-MY" b="1" dirty="0"/>
            </a:br>
            <a:endParaRPr lang="en-MY" b="1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6390BDFE-E14D-3846-B29D-612F3468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6" y="3847431"/>
            <a:ext cx="4429271" cy="18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Folium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distances between a launch site to its proximities such as the nearest city, railway, or highway</a:t>
            </a:r>
          </a:p>
          <a:p>
            <a:pPr lvl="1"/>
            <a:r>
              <a:rPr lang="en-US" sz="2000" dirty="0"/>
              <a:t>The picture below shows the distance between the VAFB SLC-4E launch site and the nearest coastline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4DD66ADF-76B9-EB4E-909D-1A1AC6E7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2" t="15961"/>
          <a:stretch/>
        </p:blipFill>
        <p:spPr>
          <a:xfrm>
            <a:off x="2864259" y="2992421"/>
            <a:ext cx="6120581" cy="33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574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Dash</a:t>
            </a:r>
          </a:p>
          <a:p>
            <a:pPr lvl="1"/>
            <a:r>
              <a:rPr lang="en-US" sz="2000" dirty="0"/>
              <a:t>Functions from Dash are used to generate an interactive site where we can toggle the input using a dropdown menu and a range slider.</a:t>
            </a:r>
          </a:p>
          <a:p>
            <a:pPr lvl="1"/>
            <a:r>
              <a:rPr lang="en-US" sz="2000" dirty="0"/>
              <a:t>Using a pie chart and a scatterplot, the interactive site shows:</a:t>
            </a:r>
          </a:p>
          <a:p>
            <a:pPr lvl="2"/>
            <a:r>
              <a:rPr lang="en-US" sz="1800" dirty="0"/>
              <a:t>The total success launches from each launch site</a:t>
            </a:r>
          </a:p>
          <a:p>
            <a:pPr lvl="2"/>
            <a:r>
              <a:rPr lang="en-US" sz="1800" dirty="0"/>
              <a:t>The correlation between payload mass and mission outcome (success or failure) for each launch site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52840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Machine Learning Prediction</a:t>
            </a:r>
          </a:p>
          <a:p>
            <a:r>
              <a:rPr lang="en-US" dirty="0"/>
              <a:t>We used the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r>
              <a:rPr lang="en-US" dirty="0"/>
              <a:t> library to build and evaluate various machine learning classification models. The prediction workflow followed these key steps:</a:t>
            </a:r>
          </a:p>
          <a:p>
            <a:r>
              <a:rPr lang="en-US" b="1" dirty="0"/>
              <a:t>Data Standardization</a:t>
            </a:r>
            <a:endParaRPr lang="en-US" dirty="0"/>
          </a:p>
          <a:p>
            <a:pPr lvl="1"/>
            <a:r>
              <a:rPr lang="en-US" dirty="0"/>
              <a:t>Features were scaled to ensure consistent ranges, improving model performance and convergence.</a:t>
            </a:r>
          </a:p>
          <a:p>
            <a:r>
              <a:rPr lang="en-US" b="1" dirty="0"/>
              <a:t>Data Splitting</a:t>
            </a:r>
            <a:endParaRPr lang="en-US" dirty="0"/>
          </a:p>
          <a:p>
            <a:pPr lvl="1"/>
            <a:r>
              <a:rPr lang="en-US" dirty="0"/>
              <a:t>The dataset was divided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testing</a:t>
            </a:r>
            <a:r>
              <a:rPr lang="en-US" dirty="0"/>
              <a:t> subsets to evaluate model generalization.</a:t>
            </a:r>
          </a:p>
          <a:p>
            <a:r>
              <a:rPr lang="en-US" b="1" dirty="0"/>
              <a:t>Model Development</a:t>
            </a:r>
            <a:endParaRPr lang="en-US" dirty="0"/>
          </a:p>
          <a:p>
            <a:pPr lvl="1"/>
            <a:r>
              <a:rPr lang="en-US" dirty="0"/>
              <a:t>The following classification algorithms were implemented:</a:t>
            </a:r>
          </a:p>
          <a:p>
            <a:pPr lvl="2"/>
            <a:r>
              <a:rPr lang="en-US" b="1" dirty="0"/>
              <a:t>Logistic Regression</a:t>
            </a:r>
            <a:endParaRPr lang="en-US" dirty="0"/>
          </a:p>
          <a:p>
            <a:pPr lvl="2"/>
            <a:r>
              <a:rPr lang="en-US" b="1" dirty="0"/>
              <a:t>Support Vector Machine (SVM)</a:t>
            </a:r>
            <a:endParaRPr lang="en-US" dirty="0"/>
          </a:p>
          <a:p>
            <a:pPr lvl="2"/>
            <a:r>
              <a:rPr lang="en-US" b="1" dirty="0"/>
              <a:t>Decision Tree</a:t>
            </a:r>
            <a:endParaRPr lang="en-US" dirty="0"/>
          </a:p>
          <a:p>
            <a:pPr lvl="2"/>
            <a:r>
              <a:rPr lang="en-US" b="1" dirty="0"/>
              <a:t>K-Nearest Neighbors (KNN)</a:t>
            </a:r>
            <a:endParaRPr lang="en-US" dirty="0"/>
          </a:p>
          <a:p>
            <a:r>
              <a:rPr lang="en-US" b="1" dirty="0"/>
              <a:t>Model Training</a:t>
            </a:r>
            <a:endParaRPr lang="en-US" dirty="0"/>
          </a:p>
          <a:p>
            <a:pPr lvl="1"/>
            <a:r>
              <a:rPr lang="en-US" dirty="0"/>
              <a:t>Each model was trained using the training data and fitted to learn the patterns in the features.</a:t>
            </a:r>
          </a:p>
          <a:p>
            <a:r>
              <a:rPr lang="en-US" b="1" dirty="0" err="1"/>
              <a:t>Hyperparameter</a:t>
            </a:r>
            <a:r>
              <a:rPr lang="en-US" b="1" dirty="0"/>
              <a:t> Tuning</a:t>
            </a:r>
            <a:endParaRPr lang="en-US" dirty="0"/>
          </a:p>
          <a:p>
            <a:pPr lvl="1"/>
            <a:r>
              <a:rPr lang="en-US" dirty="0"/>
              <a:t>We explored different combinations of </a:t>
            </a:r>
            <a:r>
              <a:rPr lang="en-US" dirty="0" err="1"/>
              <a:t>hyperparameters</a:t>
            </a:r>
            <a:r>
              <a:rPr lang="en-US" dirty="0"/>
              <a:t> to optimize each model’s performance.</a:t>
            </a:r>
          </a:p>
          <a:p>
            <a:r>
              <a:rPr lang="en-US" b="1" dirty="0"/>
              <a:t>Model Evaluation</a:t>
            </a:r>
            <a:endParaRPr lang="en-US" dirty="0"/>
          </a:p>
          <a:p>
            <a:pPr lvl="1"/>
            <a:r>
              <a:rPr lang="en-US" dirty="0"/>
              <a:t>Models were assessed using </a:t>
            </a:r>
            <a:r>
              <a:rPr lang="en-US" b="1" dirty="0"/>
              <a:t>accuracy scores</a:t>
            </a:r>
            <a:r>
              <a:rPr lang="en-US" dirty="0"/>
              <a:t> and </a:t>
            </a:r>
            <a:r>
              <a:rPr lang="en-US" b="1" dirty="0"/>
              <a:t>confusion matrices</a:t>
            </a:r>
            <a:r>
              <a:rPr lang="en-US" dirty="0"/>
              <a:t> to compare their predictive capabilities.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71500" y="1390650"/>
            <a:ext cx="10714111" cy="4634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Results Overview</a:t>
            </a:r>
          </a:p>
          <a:p>
            <a:r>
              <a:rPr lang="en-US" dirty="0"/>
              <a:t>The project results are presented across five main sections, each highlighting different aspects of the analysis and insights:</a:t>
            </a:r>
          </a:p>
          <a:p>
            <a:r>
              <a:rPr lang="en-US" b="1" dirty="0"/>
              <a:t>SQL – Exploratory Data Analysis (EDA with SQL)</a:t>
            </a:r>
            <a:endParaRPr lang="en-US" dirty="0"/>
          </a:p>
          <a:p>
            <a:pPr lvl="1"/>
            <a:r>
              <a:rPr lang="en-US" dirty="0"/>
              <a:t>Extracted meaningful insights using SQL queries on the structured dataset.</a:t>
            </a:r>
          </a:p>
          <a:p>
            <a:r>
              <a:rPr lang="en-US" b="1" dirty="0" err="1"/>
              <a:t>Matplotlib</a:t>
            </a:r>
            <a:r>
              <a:rPr lang="en-US" b="1" dirty="0"/>
              <a:t> and </a:t>
            </a:r>
            <a:r>
              <a:rPr lang="en-US" b="1" dirty="0" err="1"/>
              <a:t>Seaborn</a:t>
            </a:r>
            <a:r>
              <a:rPr lang="en-US" b="1" dirty="0"/>
              <a:t> – EDA with Visualizations</a:t>
            </a:r>
            <a:endParaRPr lang="en-US" dirty="0"/>
          </a:p>
          <a:p>
            <a:pPr lvl="1"/>
            <a:r>
              <a:rPr lang="en-US" dirty="0"/>
              <a:t>Visualized trends, correlations, and distributions to better understand the data.</a:t>
            </a:r>
          </a:p>
          <a:p>
            <a:r>
              <a:rPr lang="en-US" b="1" dirty="0"/>
              <a:t>Folium – Interactive Mapping</a:t>
            </a:r>
            <a:endParaRPr lang="en-US" dirty="0"/>
          </a:p>
          <a:p>
            <a:pPr lvl="1"/>
            <a:r>
              <a:rPr lang="en-US" dirty="0"/>
              <a:t>Created geographic visualizations to explore launch site locations and outcomes.</a:t>
            </a:r>
          </a:p>
          <a:p>
            <a:r>
              <a:rPr lang="en-US" b="1" dirty="0"/>
              <a:t>Dash – Interactive Dashboard</a:t>
            </a:r>
            <a:endParaRPr lang="en-US" dirty="0"/>
          </a:p>
          <a:p>
            <a:pPr lvl="1"/>
            <a:r>
              <a:rPr lang="en-US" dirty="0"/>
              <a:t>Developed an interactive web-based dashboard for dynamic data exploration and storytelling.</a:t>
            </a:r>
          </a:p>
          <a:p>
            <a:r>
              <a:rPr lang="en-US" b="1" dirty="0"/>
              <a:t>Predictive Analysis</a:t>
            </a:r>
            <a:endParaRPr lang="en-US" dirty="0"/>
          </a:p>
          <a:p>
            <a:pPr lvl="1"/>
            <a:r>
              <a:rPr lang="en-US" dirty="0"/>
              <a:t>Built and evaluated machine learning models to predict launch success based on input features.</a:t>
            </a:r>
          </a:p>
          <a:p>
            <a:r>
              <a:rPr lang="en-US" dirty="0"/>
              <a:t>In all visualizations and analyses, </a:t>
            </a:r>
            <a:r>
              <a:rPr lang="en-US" b="1" dirty="0"/>
              <a:t>Class 0</a:t>
            </a:r>
            <a:r>
              <a:rPr lang="en-US" dirty="0"/>
              <a:t> indicates a </a:t>
            </a:r>
            <a:r>
              <a:rPr lang="en-US" b="1" dirty="0"/>
              <a:t>failed launch</a:t>
            </a:r>
            <a:r>
              <a:rPr lang="en-US" dirty="0"/>
              <a:t>, while </a:t>
            </a:r>
            <a:r>
              <a:rPr lang="en-US" b="1" dirty="0"/>
              <a:t>Class 1</a:t>
            </a:r>
            <a:r>
              <a:rPr lang="en-US" dirty="0"/>
              <a:t> indicates a </a:t>
            </a:r>
            <a:r>
              <a:rPr lang="en-US" b="1" dirty="0"/>
              <a:t>successful landing</a:t>
            </a:r>
            <a:r>
              <a:rPr lang="en-US" dirty="0"/>
              <a:t> of the Falcon 9 first stage.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994FE0F-E570-CF43-A295-1AE28922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63" y="1313803"/>
            <a:ext cx="7665474" cy="42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62D1E6-0312-CB4B-80CA-47E90071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55" y="1611776"/>
            <a:ext cx="8839895" cy="47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3F9756CC-F1FC-594A-9ECF-D4B089EA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96" y="1901375"/>
            <a:ext cx="6024276" cy="412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7E101C80-0503-2B49-802D-4BF82168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17" y="1753326"/>
            <a:ext cx="7487265" cy="42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381B9D0-EE79-BE46-9002-A443D011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64" y="1750777"/>
            <a:ext cx="7377471" cy="42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770A2C22-3361-5540-AF98-8B133B57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09" y="1757778"/>
            <a:ext cx="7238181" cy="4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9B30B36-F37F-D240-AD5D-5AB83045D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86" y="1752570"/>
            <a:ext cx="3917950" cy="41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5362B8CB-C33B-7B4D-B317-48ADE698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6" y="2286577"/>
            <a:ext cx="11791950" cy="147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0BF08DFF-9CFA-6B4A-B3CF-A65FA89A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2266950"/>
            <a:ext cx="5403850" cy="13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BB295EA9-4FD4-794F-A2DC-F87CEDDD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08" y="2603500"/>
            <a:ext cx="8486192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23850" y="1638301"/>
            <a:ext cx="11430000" cy="47889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This capstone project focuses on predicting the successful landing of the </a:t>
            </a:r>
            <a:r>
              <a:rPr lang="en-US" sz="2000" dirty="0" err="1"/>
              <a:t>SpaceX</a:t>
            </a:r>
            <a:r>
              <a:rPr lang="en-US" sz="2000" dirty="0"/>
              <a:t> Falcon 9 first-stage booster by applying a range of machine learning classification techniques.</a:t>
            </a:r>
          </a:p>
          <a:p>
            <a:r>
              <a:rPr lang="en-US" sz="2000" dirty="0"/>
              <a:t>The workflow for the project included:</a:t>
            </a:r>
          </a:p>
          <a:p>
            <a:r>
              <a:rPr lang="en-US" sz="2000" b="1" dirty="0"/>
              <a:t>Gathering and preparing the data</a:t>
            </a:r>
            <a:endParaRPr lang="en-US" sz="2000" dirty="0"/>
          </a:p>
          <a:p>
            <a:r>
              <a:rPr lang="en-US" sz="2000" b="1" dirty="0"/>
              <a:t>Performing exploratory analysis to uncover patterns</a:t>
            </a:r>
            <a:endParaRPr lang="en-US" sz="2000" dirty="0"/>
          </a:p>
          <a:p>
            <a:r>
              <a:rPr lang="en-US" sz="2000" b="1" dirty="0"/>
              <a:t>Creating interactive visualizations for deeper insights</a:t>
            </a:r>
            <a:endParaRPr lang="en-US" sz="2000" dirty="0"/>
          </a:p>
          <a:p>
            <a:r>
              <a:rPr lang="en-US" sz="2000" b="1" dirty="0"/>
              <a:t>Building and evaluating predictive models</a:t>
            </a:r>
            <a:endParaRPr lang="en-US" sz="2000" dirty="0"/>
          </a:p>
          <a:p>
            <a:r>
              <a:rPr lang="en-US" sz="2000" dirty="0"/>
              <a:t>Through our analysis, we identified several features—such as launch site, booster version, and payload mass—that influence the likelihood of a successful landing. Among the models tested, the </a:t>
            </a:r>
            <a:r>
              <a:rPr lang="en-US" sz="2000" b="1" dirty="0"/>
              <a:t>Decision Tree algorithm</a:t>
            </a:r>
            <a:r>
              <a:rPr lang="en-US" sz="2000" dirty="0"/>
              <a:t> emerged as a strong candidate, offering the most reliable predictions for Falcon 9 first-stage landing outcomes.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190576D-1425-B849-A5D9-1DACC40D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62" y="2463800"/>
            <a:ext cx="9430288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0BD0FE85-8C3A-4D40-A0C4-489F6EE4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667872"/>
            <a:ext cx="4051300" cy="43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C930E457-59EF-3541-A518-A054A9FB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31" y="2209800"/>
            <a:ext cx="8023469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740C033-951B-0F4E-AA06-EA88F788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454149"/>
            <a:ext cx="2032000" cy="53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5CF0C1A-CED5-3643-B95B-B504EA4E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068" y="2924478"/>
            <a:ext cx="5546955" cy="15713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55545" y="19437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/>
              <a:t>The failed landing outcomes in drone ship, their booster versions, and launch site names for in year 2015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MY" sz="2000" dirty="0"/>
              <a:t>The count of landing outcomes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CF44B467-93D1-6B42-88F2-1A0FC9BA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36" y="2152106"/>
            <a:ext cx="3831664" cy="40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 smtClean="0">
                <a:solidFill>
                  <a:srgbClr val="0B49CB"/>
                </a:solidFill>
                <a:latin typeface="Abadi"/>
              </a:rPr>
              <a:t>&lt;</a:t>
            </a:r>
            <a:r>
              <a:rPr lang="en-MY" b="1" dirty="0"/>
              <a:t>All launch sites on map</a:t>
            </a:r>
            <a:r>
              <a:rPr lang="en-US" b="1" dirty="0" smtClean="0">
                <a:solidFill>
                  <a:srgbClr val="0B49CB"/>
                </a:solidFill>
                <a:latin typeface="Abadi"/>
              </a:rPr>
              <a:t>&gt;</a:t>
            </a:r>
            <a:endParaRPr lang="en-US" b="1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E082882-1B98-1946-906E-F4D0D393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93" y="1473388"/>
            <a:ext cx="7654413" cy="3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Folium Results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6390BDFE-E14D-3846-B29D-612F3468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64" y="1656326"/>
            <a:ext cx="8495071" cy="354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923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/>
              <a:t>The distances between a launch site to its proximities such as the nearest city, railway, or highway</a:t>
            </a:r>
          </a:p>
          <a:p>
            <a:pPr lvl="1"/>
            <a:r>
              <a:rPr lang="en-US" sz="2000" dirty="0"/>
              <a:t>The picture below shows the distance between the VAFB SLC-4E launch site and the nearest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Results Folium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DD66ADF-76B9-EB4E-909D-1A1AC6E7F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12" t="15961"/>
          <a:stretch/>
        </p:blipFill>
        <p:spPr>
          <a:xfrm>
            <a:off x="2072170" y="3077551"/>
            <a:ext cx="6120581" cy="33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95300" y="1562100"/>
            <a:ext cx="10725150" cy="4463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this capstone project, our objective is to predict whether the Falcon 9 first-stage booster will land successfully. </a:t>
            </a:r>
            <a:r>
              <a:rPr lang="en-US" sz="2000" dirty="0" err="1"/>
              <a:t>SpaceX</a:t>
            </a:r>
            <a:r>
              <a:rPr lang="en-US" sz="2000" dirty="0"/>
              <a:t> offers Falcon 9 launches at a competitive price of $62 million, compared to over $165 million charged by other providers. A key reason for this cost advantage lies in </a:t>
            </a:r>
            <a:r>
              <a:rPr lang="en-US" sz="2000" dirty="0" err="1"/>
              <a:t>SpaceX’s</a:t>
            </a:r>
            <a:r>
              <a:rPr lang="en-US" sz="2000" dirty="0"/>
              <a:t> ability to recover and reuse the rocket’s first stage. Therefore, being able to anticipate the landing success can provide valuable insight into potential cost savings per launch.</a:t>
            </a:r>
          </a:p>
          <a:p>
            <a:r>
              <a:rPr lang="en-US" sz="2000" dirty="0"/>
              <a:t>This predictive capability can be particularly useful for other companies aiming to compete with </a:t>
            </a:r>
            <a:r>
              <a:rPr lang="en-US" sz="2000" dirty="0" err="1"/>
              <a:t>SpaceX</a:t>
            </a:r>
            <a:r>
              <a:rPr lang="en-US" sz="2000" dirty="0"/>
              <a:t>, allowing them to estimate launch costs more accurately and tailor their bids accordingly.</a:t>
            </a:r>
          </a:p>
          <a:p>
            <a:r>
              <a:rPr lang="en-US" sz="2000" dirty="0"/>
              <a:t>It’s important to note that not all failed landings are accidents—some are intentionally controlled landings in the ocean, carried out as part of mission strategy.</a:t>
            </a:r>
          </a:p>
          <a:p>
            <a:r>
              <a:rPr lang="en-US" sz="2000" dirty="0"/>
              <a:t>The core question we aim to answer is:</a:t>
            </a:r>
            <a:br>
              <a:rPr lang="en-US" sz="2000" dirty="0"/>
            </a:br>
            <a:r>
              <a:rPr lang="en-US" sz="2000" b="1" dirty="0"/>
              <a:t>Given various launch features—such as payload mass, orbit type, launch site, and booster version—can we accurately predict whether the first stage of a Falcon 9 rocket will land successfully?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dirty="0"/>
              <a:t>The picture below shows a pie chart when launch site CCAFS LC-40 is chosen.</a:t>
            </a:r>
          </a:p>
          <a:p>
            <a:r>
              <a:rPr lang="en-US" sz="2000" dirty="0"/>
              <a:t>0 represents failed launches while 1 represents successful launches. We can see that 73.1% of launches done at CCAFS LC-40 are failed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FF5415FE-BD8F-814C-8590-A35061A3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55" y="2807404"/>
            <a:ext cx="8775290" cy="36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dirty="0"/>
              <a:t>The picture below shows a pie chart when launch site CCAFS LC-40 is chosen.</a:t>
            </a:r>
          </a:p>
          <a:p>
            <a:r>
              <a:rPr lang="en-US" sz="2000" dirty="0"/>
              <a:t>0 represents failed launches while 1 represents successful launches. We can see that 73.1% of launches done at CCAFS LC-40 are failed </a:t>
            </a:r>
            <a:r>
              <a:rPr lang="en-US" sz="2000" dirty="0" err="1"/>
              <a:t>launches.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Dashboard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96EA7AC3-F86F-CD46-87BF-BF760450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93" y="2991360"/>
            <a:ext cx="9483213" cy="34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821790" cy="3442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Logistic regression</a:t>
            </a:r>
          </a:p>
          <a:p>
            <a:pPr lvl="1"/>
            <a:r>
              <a:rPr lang="en-US" sz="3600" b="1" dirty="0" err="1"/>
              <a:t>GridSearchCV</a:t>
            </a:r>
            <a:r>
              <a:rPr lang="en-US" sz="3600" b="1" dirty="0"/>
              <a:t> best score: </a:t>
            </a:r>
            <a:r>
              <a:rPr lang="en-MY" sz="3600" b="1" dirty="0"/>
              <a:t>0.8464285714285713</a:t>
            </a:r>
          </a:p>
          <a:p>
            <a:pPr lvl="1"/>
            <a:r>
              <a:rPr lang="en-MY" sz="3600" b="1" dirty="0"/>
              <a:t>Accuracy score on test set: 0.8333333333333334</a:t>
            </a:r>
            <a:endParaRPr lang="en-MY" sz="36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DD640FFE-5E4A-F74B-9882-DB13234E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03648"/>
            <a:ext cx="5880100" cy="45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8217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Model Comparison and Ranking</a:t>
            </a:r>
          </a:p>
          <a:p>
            <a:r>
              <a:rPr lang="en-US" sz="2400" dirty="0"/>
              <a:t>When evaluated on the test dataset, all four machine learning models produced </a:t>
            </a:r>
            <a:r>
              <a:rPr lang="en-US" sz="2400" b="1" dirty="0"/>
              <a:t>identical accuracy scores and confusion matrices</a:t>
            </a:r>
            <a:r>
              <a:rPr lang="en-US" sz="2400" dirty="0"/>
              <a:t>, making it difficult to differentiate their performance based solely on test set results.</a:t>
            </a:r>
          </a:p>
          <a:p>
            <a:r>
              <a:rPr lang="en-US" sz="2400" dirty="0"/>
              <a:t>To address this, we used the </a:t>
            </a:r>
            <a:r>
              <a:rPr lang="en-US" sz="2400" b="1" dirty="0"/>
              <a:t>best cross-validation scores from </a:t>
            </a:r>
            <a:r>
              <a:rPr lang="en-US" sz="2400" b="1" dirty="0" err="1"/>
              <a:t>GridSearchCV</a:t>
            </a:r>
            <a:r>
              <a:rPr lang="en-US" sz="2400" dirty="0"/>
              <a:t> as a more reliable metric for model comparison. Based on these scores, the models are ranked as follows (from best to worst):</a:t>
            </a:r>
          </a:p>
          <a:p>
            <a:r>
              <a:rPr lang="en-US" sz="2400" b="1" dirty="0"/>
              <a:t>Decision Tree</a:t>
            </a:r>
            <a:r>
              <a:rPr lang="en-US" sz="2400" dirty="0"/>
              <a:t> – </a:t>
            </a:r>
            <a:r>
              <a:rPr lang="en-US" sz="2400" i="1" dirty="0"/>
              <a:t>Best score: 0.889</a:t>
            </a:r>
            <a:endParaRPr lang="en-US" sz="2400" dirty="0"/>
          </a:p>
          <a:p>
            <a:r>
              <a:rPr lang="en-US" sz="2400" b="1" dirty="0"/>
              <a:t>K-Nearest Neighbors (KNN)</a:t>
            </a:r>
            <a:r>
              <a:rPr lang="en-US" sz="2400" dirty="0"/>
              <a:t> – </a:t>
            </a:r>
            <a:r>
              <a:rPr lang="en-US" sz="2400" i="1" dirty="0"/>
              <a:t>Best score: 0.848</a:t>
            </a:r>
            <a:endParaRPr lang="en-US" sz="2400" dirty="0"/>
          </a:p>
          <a:p>
            <a:r>
              <a:rPr lang="en-US" sz="2400" b="1" dirty="0"/>
              <a:t>Support Vector Machine (SVM)</a:t>
            </a:r>
            <a:r>
              <a:rPr lang="en-US" sz="2400" dirty="0"/>
              <a:t> – </a:t>
            </a:r>
            <a:r>
              <a:rPr lang="en-US" sz="2400" i="1" dirty="0"/>
              <a:t>Best score: 0.848</a:t>
            </a:r>
            <a:endParaRPr lang="en-US" sz="2400" dirty="0"/>
          </a:p>
          <a:p>
            <a:r>
              <a:rPr lang="en-US" sz="2400" b="1" dirty="0"/>
              <a:t>Logistic Regression</a:t>
            </a:r>
            <a:r>
              <a:rPr lang="en-US" sz="2400" dirty="0"/>
              <a:t> – </a:t>
            </a:r>
            <a:r>
              <a:rPr lang="en-US" sz="2400" i="1" dirty="0"/>
              <a:t>Best score: 0.846</a:t>
            </a:r>
            <a:endParaRPr lang="en-US" sz="2400" dirty="0"/>
          </a:p>
          <a:p>
            <a:r>
              <a:rPr lang="en-US" sz="2400" dirty="0"/>
              <a:t>This ranking suggests that the </a:t>
            </a:r>
            <a:r>
              <a:rPr lang="en-US" sz="2400" b="1" dirty="0"/>
              <a:t>Decision Tree classifier</a:t>
            </a:r>
            <a:r>
              <a:rPr lang="en-US" sz="2400" dirty="0"/>
              <a:t> outperformed the others during cross-validation and is therefore considered the most promising model for predicting Falcon 9 landing success.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500" y="1524000"/>
            <a:ext cx="101917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project follows a comprehensive workflow consisting of the following phases:</a:t>
            </a:r>
          </a:p>
          <a:p>
            <a:r>
              <a:rPr lang="en-US" b="1" dirty="0"/>
              <a:t>Data Acquisition and Preparation</a:t>
            </a:r>
            <a:endParaRPr lang="en-US" dirty="0"/>
          </a:p>
          <a:p>
            <a:pPr lvl="1"/>
            <a:r>
              <a:rPr lang="en-US" dirty="0"/>
              <a:t>Collected data through the </a:t>
            </a:r>
            <a:r>
              <a:rPr lang="en-US" b="1" dirty="0" err="1"/>
              <a:t>SpaceX</a:t>
            </a:r>
            <a:r>
              <a:rPr lang="en-US" b="1" dirty="0"/>
              <a:t> API</a:t>
            </a:r>
            <a:r>
              <a:rPr lang="en-US" dirty="0"/>
              <a:t> and </a:t>
            </a:r>
            <a:r>
              <a:rPr lang="en-US" b="1" dirty="0"/>
              <a:t>web scraping</a:t>
            </a:r>
            <a:endParaRPr lang="en-US" dirty="0"/>
          </a:p>
          <a:p>
            <a:pPr lvl="1"/>
            <a:r>
              <a:rPr lang="en-US" dirty="0"/>
              <a:t>Performed data cleaning, wrangling, and formatting to prepare it for analysis</a:t>
            </a:r>
          </a:p>
          <a:p>
            <a:r>
              <a:rPr lang="en-US" b="1" dirty="0"/>
              <a:t>Exploratory Data Analysis (EDA)</a:t>
            </a:r>
            <a:endParaRPr lang="en-US" dirty="0"/>
          </a:p>
          <a:p>
            <a:pPr lvl="1"/>
            <a:r>
              <a:rPr lang="en-US" dirty="0"/>
              <a:t>Utilized </a:t>
            </a:r>
            <a:r>
              <a:rPr lang="en-US" b="1" dirty="0"/>
              <a:t>Pandas</a:t>
            </a:r>
            <a:r>
              <a:rPr lang="en-US" dirty="0"/>
              <a:t> and </a:t>
            </a:r>
            <a:r>
              <a:rPr lang="en-US" b="1" dirty="0" err="1"/>
              <a:t>NumPy</a:t>
            </a:r>
            <a:r>
              <a:rPr lang="en-US" dirty="0"/>
              <a:t> for statistical exploration and feature understanding</a:t>
            </a:r>
          </a:p>
          <a:p>
            <a:pPr lvl="1"/>
            <a:r>
              <a:rPr lang="en-US" dirty="0"/>
              <a:t>Executed </a:t>
            </a:r>
            <a:r>
              <a:rPr lang="en-US" b="1" dirty="0"/>
              <a:t>SQL queries</a:t>
            </a:r>
            <a:r>
              <a:rPr lang="en-US" dirty="0"/>
              <a:t> to extract and analyze structured information</a:t>
            </a:r>
          </a:p>
          <a:p>
            <a:r>
              <a:rPr lang="en-US" b="1" dirty="0"/>
              <a:t>Data Visualization</a:t>
            </a:r>
            <a:endParaRPr lang="en-US" dirty="0"/>
          </a:p>
          <a:p>
            <a:pPr lvl="1"/>
            <a:r>
              <a:rPr lang="en-US" dirty="0"/>
              <a:t>Created static and comparative plots using </a:t>
            </a:r>
            <a:r>
              <a:rPr lang="en-US" b="1" dirty="0" err="1"/>
              <a:t>Matplotlib</a:t>
            </a:r>
            <a:r>
              <a:rPr lang="en-US" dirty="0"/>
              <a:t> and </a:t>
            </a:r>
            <a:r>
              <a:rPr lang="en-US" b="1" dirty="0" err="1"/>
              <a:t>Seaborn</a:t>
            </a:r>
            <a:endParaRPr lang="en-US" dirty="0"/>
          </a:p>
          <a:p>
            <a:pPr lvl="1"/>
            <a:r>
              <a:rPr lang="en-US" dirty="0"/>
              <a:t>Built an </a:t>
            </a:r>
            <a:r>
              <a:rPr lang="en-US" b="1" dirty="0"/>
              <a:t>interactive map</a:t>
            </a:r>
            <a:r>
              <a:rPr lang="en-US" dirty="0"/>
              <a:t> with </a:t>
            </a:r>
            <a:r>
              <a:rPr lang="en-US" b="1" dirty="0"/>
              <a:t>Folium</a:t>
            </a:r>
            <a:endParaRPr lang="en-US" dirty="0"/>
          </a:p>
          <a:p>
            <a:pPr lvl="1"/>
            <a:r>
              <a:rPr lang="en-US" dirty="0"/>
              <a:t>Developed dynamic dashboards with </a:t>
            </a:r>
            <a:r>
              <a:rPr lang="en-US" b="1" dirty="0"/>
              <a:t>Dash</a:t>
            </a:r>
            <a:r>
              <a:rPr lang="en-US" dirty="0"/>
              <a:t> for deeper insight</a:t>
            </a:r>
          </a:p>
          <a:p>
            <a:r>
              <a:rPr lang="en-US" b="1" dirty="0"/>
              <a:t>Predictive Modeling</a:t>
            </a:r>
            <a:endParaRPr lang="en-US" dirty="0"/>
          </a:p>
          <a:p>
            <a:pPr lvl="1"/>
            <a:r>
              <a:rPr lang="en-US" dirty="0"/>
              <a:t>Applied various machine learning classification algorithms:</a:t>
            </a:r>
          </a:p>
          <a:p>
            <a:pPr lvl="2"/>
            <a:r>
              <a:rPr lang="en-US" b="1" dirty="0"/>
              <a:t>Logistic Regression</a:t>
            </a:r>
            <a:endParaRPr lang="en-US" dirty="0"/>
          </a:p>
          <a:p>
            <a:pPr lvl="2"/>
            <a:r>
              <a:rPr lang="en-US" b="1" dirty="0"/>
              <a:t>Support Vector Machine (SVM)</a:t>
            </a:r>
            <a:endParaRPr lang="en-US" dirty="0"/>
          </a:p>
          <a:p>
            <a:pPr lvl="2"/>
            <a:r>
              <a:rPr lang="en-US" b="1" dirty="0"/>
              <a:t>Decision Tree</a:t>
            </a:r>
            <a:endParaRPr lang="en-US" dirty="0"/>
          </a:p>
          <a:p>
            <a:pPr lvl="2"/>
            <a:r>
              <a:rPr lang="en-US" b="1" dirty="0"/>
              <a:t>K-Nearest Neighbors (KNN)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/>
              <a:t>SpaceX</a:t>
            </a:r>
            <a:r>
              <a:rPr lang="en-US" sz="2400" dirty="0"/>
              <a:t> API</a:t>
            </a:r>
          </a:p>
          <a:p>
            <a:pPr lvl="1"/>
            <a:r>
              <a:rPr lang="en-US" sz="2000" dirty="0"/>
              <a:t>The API used is </a:t>
            </a:r>
            <a:r>
              <a:rPr lang="en-MY" sz="2000" u="sng" dirty="0">
                <a:hlinkClick r:id="rId3"/>
              </a:rPr>
              <a:t>https://api.spacexdata.com/v4/rockets/</a:t>
            </a:r>
            <a:r>
              <a:rPr lang="en-MY" sz="2000" u="sng" dirty="0"/>
              <a:t>.</a:t>
            </a:r>
          </a:p>
          <a:p>
            <a:pPr lvl="1"/>
            <a:r>
              <a:rPr lang="en-MY" sz="2000" dirty="0"/>
              <a:t>The API provides data about many types of rocket launches done by </a:t>
            </a:r>
            <a:r>
              <a:rPr lang="en-MY" sz="2000" dirty="0" err="1"/>
              <a:t>SpaceX</a:t>
            </a:r>
            <a:r>
              <a:rPr lang="en-MY" sz="2000" dirty="0"/>
              <a:t>, the data is therefore filtered to include only Falcon 9 launches.</a:t>
            </a:r>
          </a:p>
          <a:p>
            <a:pPr lvl="1"/>
            <a:r>
              <a:rPr lang="en-MY" sz="2000" dirty="0"/>
              <a:t>Every missing value in the data is replaced the mean </a:t>
            </a:r>
            <a:r>
              <a:rPr lang="en-US" sz="2000" dirty="0"/>
              <a:t>the column that the missing value belongs to. </a:t>
            </a:r>
          </a:p>
          <a:p>
            <a:pPr lvl="1"/>
            <a:r>
              <a:rPr lang="en-US" sz="2000" dirty="0"/>
              <a:t>We end up with 90 rows or instances and 17 columns or features. The picture below shows the first few rows of the data: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Collection Wrangling &amp; Formatting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0ADAE0DC-976E-B14A-88E3-EFB06F37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15" y="4505870"/>
            <a:ext cx="9997991" cy="16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780712" cy="17049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400" dirty="0"/>
              <a:t>To supplement our dataset, we performed web scraping on the following Wikipedia page:</a:t>
            </a:r>
            <a:br>
              <a:rPr lang="en-US" sz="2400" dirty="0"/>
            </a:br>
            <a:r>
              <a:rPr lang="en-US" sz="2400" b="1" dirty="0">
                <a:hlinkClick r:id="rId3"/>
              </a:rPr>
              <a:t>List of Falcon 9 and Falcon Heavy launches</a:t>
            </a:r>
            <a:endParaRPr lang="en-US" sz="2400" dirty="0"/>
          </a:p>
          <a:p>
            <a:r>
              <a:rPr lang="en-US" sz="2400" dirty="0"/>
              <a:t>This page provides detailed information specifically about </a:t>
            </a:r>
            <a:r>
              <a:rPr lang="en-US" sz="2400" b="1" dirty="0"/>
              <a:t>Falcon 9 launches</a:t>
            </a:r>
            <a:r>
              <a:rPr lang="en-US" sz="2400" dirty="0"/>
              <a:t>. After extracting and cleaning the data, we obtained a dataset consisting of </a:t>
            </a:r>
            <a:r>
              <a:rPr lang="en-US" sz="2400" b="1" dirty="0"/>
              <a:t>121 records</a:t>
            </a:r>
            <a:r>
              <a:rPr lang="en-US" sz="2400" dirty="0"/>
              <a:t> (launch instances) and </a:t>
            </a:r>
            <a:r>
              <a:rPr lang="en-US" sz="2400" b="1" dirty="0"/>
              <a:t>11 features</a:t>
            </a:r>
            <a:r>
              <a:rPr lang="en-US" sz="2400" dirty="0"/>
              <a:t>. These features include details such as launch date, mission outcome, booster version, payload, and more.</a:t>
            </a:r>
          </a:p>
          <a:p>
            <a:r>
              <a:rPr lang="en-US" sz="2400" dirty="0" smtClean="0"/>
              <a:t>Below is </a:t>
            </a:r>
            <a:r>
              <a:rPr lang="en-US" sz="2400" dirty="0"/>
              <a:t>a preview of the first few rows of the cleaned dataset: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Web  Scraping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7028EF35-E096-3E41-B917-D28293E6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36" y="3505200"/>
            <a:ext cx="9658350" cy="24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10774289" cy="36179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400" dirty="0"/>
              <a:t>The scraped data was further processed to ensure consistency and usability for machine learning. This included handling missing values and applying </a:t>
            </a:r>
            <a:r>
              <a:rPr lang="en-US" sz="2400" b="1" dirty="0"/>
              <a:t>one-hot encoding</a:t>
            </a:r>
            <a:r>
              <a:rPr lang="en-US" sz="2400" dirty="0"/>
              <a:t> to transform categorical features into numerical format.</a:t>
            </a:r>
          </a:p>
          <a:p>
            <a:r>
              <a:rPr lang="en-US" sz="2400" dirty="0"/>
              <a:t>An additional column named </a:t>
            </a:r>
            <a:r>
              <a:rPr lang="en-US" sz="2400" b="1" dirty="0"/>
              <a:t>‘Class’</a:t>
            </a:r>
            <a:r>
              <a:rPr lang="en-US" sz="2400" dirty="0"/>
              <a:t> was introduced to represent the landing outcome of each launch:</a:t>
            </a:r>
          </a:p>
          <a:p>
            <a:r>
              <a:rPr lang="en-US" sz="2400" b="1" dirty="0"/>
              <a:t>1</a:t>
            </a:r>
            <a:r>
              <a:rPr lang="en-US" sz="2400" dirty="0"/>
              <a:t> indicates a </a:t>
            </a:r>
            <a:r>
              <a:rPr lang="en-US" sz="2400" b="1" dirty="0"/>
              <a:t>successful</a:t>
            </a:r>
            <a:r>
              <a:rPr lang="en-US" sz="2400" dirty="0"/>
              <a:t> landing</a:t>
            </a:r>
          </a:p>
          <a:p>
            <a:r>
              <a:rPr lang="en-US" sz="2400" b="1" dirty="0"/>
              <a:t>0</a:t>
            </a:r>
            <a:r>
              <a:rPr lang="en-US" sz="2400" dirty="0"/>
              <a:t> indicates a </a:t>
            </a:r>
            <a:r>
              <a:rPr lang="en-US" sz="2400" b="1" dirty="0"/>
              <a:t>failed</a:t>
            </a:r>
            <a:r>
              <a:rPr lang="en-US" sz="2400" dirty="0"/>
              <a:t> landing</a:t>
            </a:r>
          </a:p>
          <a:p>
            <a:r>
              <a:rPr lang="en-US" sz="2400" dirty="0"/>
              <a:t>After cleaning and encoding, the final dataset consisted of </a:t>
            </a:r>
            <a:r>
              <a:rPr lang="en-US" sz="2400" b="1" dirty="0"/>
              <a:t>90 rows (instances)</a:t>
            </a:r>
            <a:r>
              <a:rPr lang="en-US" sz="2400" dirty="0"/>
              <a:t> and </a:t>
            </a:r>
            <a:r>
              <a:rPr lang="en-US" sz="2400" b="1" dirty="0"/>
              <a:t>83 columns (features)</a:t>
            </a:r>
            <a:r>
              <a:rPr lang="en-US" sz="2400" dirty="0"/>
              <a:t>, ready for exploratory analysis and predictive modeling.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f80a141d-92ca-4d3d-9308-f7e7b1d44ce8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1751</Words>
  <Application>Microsoft Office PowerPoint</Application>
  <PresentationFormat>Custom</PresentationFormat>
  <Paragraphs>221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Folium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Noman</cp:lastModifiedBy>
  <cp:revision>203</cp:revision>
  <dcterms:created xsi:type="dcterms:W3CDTF">2021-04-29T18:58:34Z</dcterms:created>
  <dcterms:modified xsi:type="dcterms:W3CDTF">2025-06-28T00:58:09Z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